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D345"/>
    <a:srgbClr val="DDDDDD"/>
    <a:srgbClr val="1E1E1E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8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1162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4112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8795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8857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175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3525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98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713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679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149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ADBA-6615-4FBE-9034-F852EB255F90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0474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3ADBA-6615-4FBE-9034-F852EB255F90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43088-4949-4BFE-BCB3-97E1A86D9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769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7.xml"/><Relationship Id="rId7" Type="http://schemas.openxmlformats.org/officeDocument/2006/relationships/image" Target="../media/image1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23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video" Target="../media/media5.mp4"/><Relationship Id="rId7" Type="http://schemas.openxmlformats.org/officeDocument/2006/relationships/image" Target="../media/image30.png"/><Relationship Id="rId2" Type="http://schemas.microsoft.com/office/2007/relationships/media" Target="../media/media5.mp4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7.xml"/><Relationship Id="rId10" Type="http://schemas.openxmlformats.org/officeDocument/2006/relationships/image" Target="../media/image33.png"/><Relationship Id="rId4" Type="http://schemas.openxmlformats.org/officeDocument/2006/relationships/tags" Target="../tags/tag16.xml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video" Target="../media/media6.mp4"/><Relationship Id="rId7" Type="http://schemas.openxmlformats.org/officeDocument/2006/relationships/image" Target="../media/image34.png"/><Relationship Id="rId2" Type="http://schemas.microsoft.com/office/2007/relationships/media" Target="../media/media6.mp4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0.xml"/><Relationship Id="rId10" Type="http://schemas.openxmlformats.org/officeDocument/2006/relationships/image" Target="../media/image37.png"/><Relationship Id="rId4" Type="http://schemas.openxmlformats.org/officeDocument/2006/relationships/tags" Target="../tags/tag19.xml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41.png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image" Target="../media/image40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tags" Target="../tags/tag24.xml"/><Relationship Id="rId11" Type="http://schemas.openxmlformats.org/officeDocument/2006/relationships/image" Target="../media/image39.png"/><Relationship Id="rId5" Type="http://schemas.openxmlformats.org/officeDocument/2006/relationships/tags" Target="../tags/tag23.xml"/><Relationship Id="rId10" Type="http://schemas.openxmlformats.org/officeDocument/2006/relationships/image" Target="../media/image38.png"/><Relationship Id="rId4" Type="http://schemas.openxmlformats.org/officeDocument/2006/relationships/tags" Target="../tags/tag22.xml"/><Relationship Id="rId9" Type="http://schemas.openxmlformats.org/officeDocument/2006/relationships/image" Target="../media/image35.png"/><Relationship Id="rId1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image" Target="../media/image46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2.xml"/><Relationship Id="rId7" Type="http://schemas.openxmlformats.org/officeDocument/2006/relationships/image" Target="../media/image1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.xml"/><Relationship Id="rId10" Type="http://schemas.openxmlformats.org/officeDocument/2006/relationships/image" Target="../media/image18.png"/><Relationship Id="rId4" Type="http://schemas.openxmlformats.org/officeDocument/2006/relationships/tags" Target="../tags/tag3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836126" y="1533623"/>
            <a:ext cx="8519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Вероятности</a:t>
            </a:r>
            <a:endParaRPr lang="ru-RU" sz="72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3568" y="2759873"/>
            <a:ext cx="7244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Выбора</a:t>
            </a:r>
            <a:r>
              <a:rPr lang="en-US" sz="72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?..</a:t>
            </a:r>
            <a:endParaRPr lang="ru-RU" sz="72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19418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1E1E1E"/>
              </a:solidFill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-188686" y="-333829"/>
            <a:ext cx="7184572" cy="2033385"/>
            <a:chOff x="-188686" y="-333829"/>
            <a:chExt cx="7184572" cy="2033385"/>
          </a:xfrm>
        </p:grpSpPr>
        <p:sp>
          <p:nvSpPr>
            <p:cNvPr id="4" name="TextBox 3"/>
            <p:cNvSpPr txBox="1"/>
            <p:nvPr/>
          </p:nvSpPr>
          <p:spPr>
            <a:xfrm>
              <a:off x="124463" y="126503"/>
              <a:ext cx="672647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Операция    </a:t>
              </a:r>
              <a:r>
                <a:rPr lang="ru-RU" sz="4000" strike="sngStrike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«Ы»</a:t>
              </a:r>
              <a:r>
                <a:rPr lang="ru-RU" sz="4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r>
                <a:rPr lang="ru-RU" sz="4400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«Дискретная </a:t>
              </a:r>
              <a:r>
                <a:rPr lang="ru-RU" sz="4400" b="1" i="1" dirty="0" smtClean="0">
                  <a:solidFill>
                    <a:srgbClr val="F4D34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Свертка</a:t>
              </a:r>
              <a:r>
                <a:rPr lang="ru-RU" sz="4400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»</a:t>
              </a:r>
              <a:endPara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Рисунок 4" descr="\documentclass{article}&#10;\input{D:/some__shit/Ultra_Probably_Project/pkg.tex}&#10;\pagestyle{empty}&#10;\begin{document}&#10;&#10;$\WHITE{\left[\YELLOWD{\ast}\right]}$&#10;&#10;\end{document}" title="IguanaTex Bitmap Display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810539"/>
              <a:ext cx="622629" cy="762514"/>
            </a:xfrm>
            <a:prstGeom prst="rect">
              <a:avLst/>
            </a:prstGeom>
          </p:spPr>
        </p:pic>
        <p:sp>
          <p:nvSpPr>
            <p:cNvPr id="6" name="Прямоугольник 5"/>
            <p:cNvSpPr/>
            <p:nvPr/>
          </p:nvSpPr>
          <p:spPr>
            <a:xfrm>
              <a:off x="-188686" y="-333829"/>
              <a:ext cx="7184572" cy="2033385"/>
            </a:xfrm>
            <a:prstGeom prst="rect">
              <a:avLst/>
            </a:prstGeom>
            <a:noFill/>
            <a:ln w="38100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4462" y="1826059"/>
            <a:ext cx="6726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 свертки также есть несколько полезных свойств:</a:t>
            </a:r>
            <a:endParaRPr lang="ru-RU" sz="4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 descr="\documentclass{article}&#10;\input{D:/some__shit/Ultra_Probably_Project/pkg.tex}&#10;\pagestyle{empty}&#10;\begin{document}&#10;&#10;$\WHITE{a \ast b = b \ast a}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356" y="1826059"/>
            <a:ext cx="3848228" cy="5348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71356" y="499227"/>
            <a:ext cx="3700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Коммутативность</a:t>
            </a:r>
            <a:b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(перестановка)</a:t>
            </a:r>
            <a:endParaRPr lang="ru-RU" sz="4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71355" y="2487419"/>
            <a:ext cx="3700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Ассоциативность</a:t>
            </a:r>
            <a:endParaRPr lang="ru-RU" sz="4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 descr="\documentclass{article}&#10;\input{D:/some__shit/Ultra_Probably_Project/pkg.tex}&#10;\pagestyle{empty}&#10;\begin{document}&#10;&#10;$\WHITE{a \ast (b \ast c) =} \\&#10;\WHITE{ \phantom{123} (a \ast b) \ast c}$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355" y="3260253"/>
            <a:ext cx="3809826" cy="16703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71355" y="1053225"/>
            <a:ext cx="3700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Линейность</a:t>
            </a:r>
            <a:endParaRPr lang="ru-RU" sz="4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Рисунок 17" descr="\documentclass{article}&#10;\input{D:/some__shit/Ultra_Probably_Project/pkg.tex}&#10;\pagestyle{empty}&#10;\begin{document}&#10;&#10;$\WHITE{(a+b) \ast c = } \\&#10;\WHITE{\phantom{123} a \ast c + b \ast c}$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356" y="1826059"/>
            <a:ext cx="4021024" cy="154422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4462" y="3495287"/>
            <a:ext cx="6871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ж, вернемся к </a:t>
            </a:r>
            <a:r>
              <a:rPr lang="ru-RU" sz="36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нашим</a:t>
            </a:r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баранам</a:t>
            </a:r>
            <a:endParaRPr lang="ru-RU" sz="4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9690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9" grpId="1"/>
      <p:bldP spid="10" grpId="0"/>
      <p:bldP spid="10" grpId="1"/>
      <p:bldP spid="14" grpId="0"/>
      <p:bldP spid="14" grpId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1E1E1E"/>
              </a:solidFill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-188686" y="-333829"/>
            <a:ext cx="7184572" cy="2033385"/>
            <a:chOff x="-188686" y="-333829"/>
            <a:chExt cx="7184572" cy="2033385"/>
          </a:xfrm>
        </p:grpSpPr>
        <p:sp>
          <p:nvSpPr>
            <p:cNvPr id="4" name="TextBox 3"/>
            <p:cNvSpPr txBox="1"/>
            <p:nvPr/>
          </p:nvSpPr>
          <p:spPr>
            <a:xfrm>
              <a:off x="124463" y="126503"/>
              <a:ext cx="672647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Операция    </a:t>
              </a:r>
              <a:r>
                <a:rPr lang="ru-RU" sz="4000" strike="sngStrike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«Ы»</a:t>
              </a:r>
              <a:r>
                <a:rPr lang="ru-RU" sz="4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r>
                <a:rPr lang="ru-RU" sz="4400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«Дискретная </a:t>
              </a:r>
              <a:r>
                <a:rPr lang="ru-RU" sz="4400" b="1" i="1" dirty="0" smtClean="0">
                  <a:solidFill>
                    <a:srgbClr val="F4D34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Свертка</a:t>
              </a:r>
              <a:r>
                <a:rPr lang="ru-RU" sz="4400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»</a:t>
              </a:r>
              <a:endPara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Рисунок 4" descr="\documentclass{article}&#10;\input{D:/some__shit/Ultra_Probably_Project/pkg.tex}&#10;\pagestyle{empty}&#10;\begin{document}&#10;&#10;$\WHITE{\left[\YELLOWD{\ast}\right]}$&#10;&#10;\end{document}" title="IguanaTex Bitmap Display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810539"/>
              <a:ext cx="622629" cy="762514"/>
            </a:xfrm>
            <a:prstGeom prst="rect">
              <a:avLst/>
            </a:prstGeom>
          </p:spPr>
        </p:pic>
        <p:sp>
          <p:nvSpPr>
            <p:cNvPr id="6" name="Прямоугольник 5"/>
            <p:cNvSpPr/>
            <p:nvPr/>
          </p:nvSpPr>
          <p:spPr>
            <a:xfrm>
              <a:off x="-188686" y="-333829"/>
              <a:ext cx="7184572" cy="2033385"/>
            </a:xfrm>
            <a:prstGeom prst="rect">
              <a:avLst/>
            </a:prstGeom>
            <a:noFill/>
            <a:ln w="38100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4462" y="1826059"/>
            <a:ext cx="67264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нашем случае, к одному и тому же множеству из пяти неизвестных значений применится свертка 121 раз:</a:t>
            </a:r>
            <a:endParaRPr lang="ru-RU" sz="4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Рисунок 36" descr="\documentclass{article}&#10;\input{D:/some__shit/Ultra_Probably_Project/pkg.tex}&#10;\pagestyle{empty}&#10;\begin{document}&#10;&#10;$\WHITE{ A = \{a_1, a_2, a_3, a_4, a_5\} ;} \\&#10;\WHITE{\phantom{123456} A \&gt; \underbrace{\ast A \ast \cdots \ast A \&gt;}_{\text{$121$ раз}} }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70" y="2698531"/>
            <a:ext cx="5195285" cy="179428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4462" y="4134383"/>
            <a:ext cx="9270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 ассоциативное свойство и упростим выражение, делая его итерационно:</a:t>
            </a:r>
          </a:p>
        </p:txBody>
      </p:sp>
      <p:pic>
        <p:nvPicPr>
          <p:cNvPr id="45" name="Рисунок 44" descr="\documentclass{article}&#10;\input{D:/some__shit/Ultra_Probably_Project/pkg.tex}&#10;\pagestyle{empty}&#10;\onehalfspacing&#10;\begin{document}&#10;&#10;&#10;$\WHITE{\&gt;\&gt; A \&gt; \overbrace{\ast A \ast \cdots \ast A \&gt;}^{\textnormal{$121$ раз}} =} \\&#10;\WHITE{A \underbrace{ \overleftarrow{\ast(A\ast(\cdots(A \ast A}))\cdots))}_\textnormal{{$121$ раз}}} $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72" y="1874421"/>
            <a:ext cx="5195285" cy="249792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24463" y="1826059"/>
            <a:ext cx="62864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здесь нам помогает…</a:t>
            </a:r>
            <a:b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(играют фанфары)</a:t>
            </a:r>
          </a:p>
          <a:p>
            <a:endParaRPr lang="ru-RU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4800" b="1" dirty="0" smtClean="0">
                <a:solidFill>
                  <a:srgbClr val="F4D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Центральная предельная теорема</a:t>
            </a:r>
            <a:endParaRPr lang="ru-RU" sz="4000" b="1" dirty="0" smtClean="0">
              <a:solidFill>
                <a:srgbClr val="F4D34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9033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6" grpId="0"/>
      <p:bldP spid="16" grpId="1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41411" y="253528"/>
            <a:ext cx="65105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 smtClean="0">
                <a:solidFill>
                  <a:srgbClr val="F4D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ЦПТ</a:t>
            </a:r>
            <a:r>
              <a:rPr lang="ru-RU" sz="32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или </a:t>
            </a:r>
            <a:r>
              <a:rPr lang="ru-RU" sz="3200" b="1" i="1" dirty="0" smtClean="0">
                <a:solidFill>
                  <a:srgbClr val="F4D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Центральная предельная теорема</a:t>
            </a: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гласит, что сумма </a:t>
            </a:r>
            <a:r>
              <a:rPr lang="ru-RU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достаточно большого </a:t>
            </a: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количества </a:t>
            </a:r>
            <a:r>
              <a:rPr lang="ru-RU" sz="3200" b="1" i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случайных величин</a:t>
            </a: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имеющих </a:t>
            </a:r>
            <a:r>
              <a:rPr lang="ru-RU" sz="3200" i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примерно одинаковые </a:t>
            </a: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масштабы, будет иметь распределение, близкое к нормальному.</a:t>
            </a:r>
            <a:endParaRPr lang="ru-RU" sz="3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548" y="3429000"/>
            <a:ext cx="4035567" cy="268863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754" y="509844"/>
            <a:ext cx="3845447" cy="51294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88900" y="509844"/>
            <a:ext cx="50555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Выделим же главное:</a:t>
            </a:r>
          </a:p>
          <a:p>
            <a:pPr marL="457200" indent="-457200" algn="r"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Величин надо </a:t>
            </a:r>
            <a:r>
              <a:rPr lang="ru-RU" sz="3600" i="1" u="sng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достаточно много</a:t>
            </a:r>
            <a:endParaRPr lang="ru-RU" sz="3600" dirty="0" smtClean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Величины </a:t>
            </a:r>
            <a:r>
              <a:rPr lang="ru-RU" sz="3600" i="1" u="sng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независимы</a:t>
            </a:r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друг от друга</a:t>
            </a:r>
          </a:p>
          <a:p>
            <a:pPr marL="457200" indent="-457200" algn="r"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Величины имеют </a:t>
            </a:r>
            <a:r>
              <a:rPr lang="ru-RU" sz="3600" i="1" u="sng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примерно одинаковые</a:t>
            </a:r>
            <a:r>
              <a:rPr lang="ru-RU" sz="3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1411" y="3792958"/>
            <a:ext cx="29991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 еще величины должны быть независимы друг от друга.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1411" y="518647"/>
            <a:ext cx="50555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 же практически то, что и в нашей задаче!</a:t>
            </a:r>
          </a:p>
          <a:p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Надо лишь откорректировать пару моментов.</a:t>
            </a:r>
            <a:endParaRPr lang="ru-RU" sz="4000" dirty="0" smtClean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3992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/>
      <p:bldP spid="15" grpId="0"/>
      <p:bldP spid="15" grpId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41412" y="295078"/>
            <a:ext cx="56545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Разберемся с тем, как понять, достаточно ли взято величин.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412" y="2049404"/>
            <a:ext cx="5996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этим нам поможет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i="1" u="sng" dirty="0">
                <a:solidFill>
                  <a:srgbClr val="F4D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ru-RU" sz="3600" i="1" u="sng" dirty="0" smtClean="0">
                <a:solidFill>
                  <a:srgbClr val="F4D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еравенство Берри - </a:t>
            </a:r>
            <a:r>
              <a:rPr lang="ru-RU" sz="3600" i="1" u="sng" dirty="0" err="1" smtClean="0">
                <a:solidFill>
                  <a:srgbClr val="F4D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Эссеена</a:t>
            </a:r>
            <a:endParaRPr lang="ru-RU" sz="3600" i="1" u="sng" dirty="0">
              <a:solidFill>
                <a:srgbClr val="F4D34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0724" y="3249732"/>
            <a:ext cx="47604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Оно очень страшное и </a:t>
            </a: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показывать его </a:t>
            </a:r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неподготовленному зрителю очень опасно.</a:t>
            </a:r>
            <a:endParaRPr lang="ru-RU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7353" y="1858629"/>
            <a:ext cx="363522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надо - значит </a:t>
            </a:r>
            <a:r>
              <a:rPr lang="ru-RU" sz="8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НАДО</a:t>
            </a:r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346" y="6506747"/>
            <a:ext cx="11977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 сам разбираюсь с ним уже 3 дня и </a:t>
            </a:r>
            <a:r>
              <a:rPr lang="ru-RU" sz="3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нихрена</a:t>
            </a:r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не понимаю.</a:t>
            </a:r>
            <a:endParaRPr lang="ru-RU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8345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 descr="\documentclass{article}&#10;\input{D:/some__shit/Ultra_Probably_Project/pkg.tex}&#10;\pagestyle{empty}&#10;\begin{document}&#10;&#10;\WHITE{\phantom{01234567890} Для независимых случайных величин $X_k$,}&#10;&#10;\WHITE{$$\text{таких, что:} \&gt;\&gt;\&gt; M(X_k) = 0, \; M(X^2_k) = \sigma^2_k, \; M(|X^3_k|) = \rho_k.$$}&#10;&#10;\WHITE{$$\text{Введем обозначения:} \&gt;\&gt; s^2_n = \displaystyle \sum ^n_{i=1} \sigma^2_i \&gt;\ \text{и} \&gt;\ r_n = \displaystyle \sum^n_{i=1} \rho_i.$$}&#10;&#10;\WHITE{\phantom{13} Тогда если $F_n = \displaystyle \sum^n_{i=1} \frac{X_i}{s_n}$, а $\mathcal{N}(x)$ \--- нормальное распределение,}&#10;&#10;\WHITE{$$\text{то:} \&gt;\&gt;\&gt; |F_n(x)-\mathcal{N}(x)| \leq C \frac{r_n}{s^3_n} \&gt;\&gt; \text{выполняется для всех $x$ и $n$.} $$ 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25303" y="395541"/>
            <a:ext cx="11336054" cy="606691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9822"/>
            <a:ext cx="12192000" cy="54983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1412" y="362538"/>
            <a:ext cx="56545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Ужасающе, да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endParaRPr lang="en-US" sz="3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 можно не запоминать.</a:t>
            </a:r>
          </a:p>
          <a:p>
            <a:endParaRPr lang="ru-RU" sz="3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Разберемся по частям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8680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 descr="\documentclass{article}&#10;\input{D:/some__shit/Ultra_Probably_Project/pkg.tex}&#10;\pagestyle{empty}&#10;\begin{document}&#10;&#10;\raggedright &#10;\onehalfspacing&#10;&#10;\quad\ \WHITE{Для независимых случайных} \\&#10;\quad\ \WHITE{величин $X_1, X_2 \dots X_k$, таких, что: }&#10;&#10;\begin{itemize}&#10;&#10;\item[\WHITE{\textbullet}] \WHITE{\text{\small Матожидание} $ E(X_k) = \mu = 0,$}&#10;&#10;\item[\WHITE{\textbullet}] \WHITE{\text{\small Дисперсия} $ E(X^2_k) = \sigma^2_k &gt; 0,$} &#10;&#10;\item[\WHITE{\textbullet}] \WHITE{\text{\small Асимметрия} $ E(|X^3_k|) = \rho_k &lt; \infty.$}&#10;&#10;\end{itemize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027" y="279110"/>
            <a:ext cx="6049848" cy="3745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1412" y="362538"/>
            <a:ext cx="403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Вначале понятия: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1413" y="1008869"/>
            <a:ext cx="49698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baseline="30000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i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n-</a:t>
            </a:r>
            <a:r>
              <a:rPr lang="ru-RU" sz="2800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тый</a:t>
            </a:r>
            <a:r>
              <a:rPr lang="ru-RU" sz="2800" i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момент случайной величины</a:t>
            </a:r>
            <a:r>
              <a:rPr lang="en-US" sz="2800" i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</a:t>
            </a:r>
          </a:p>
          <a:p>
            <a:r>
              <a:rPr lang="ru-RU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Момент – числовая характеристика распределения.</a:t>
            </a:r>
            <a:endParaRPr lang="ru-RU" sz="2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653436" y="4794472"/>
            <a:ext cx="37578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Считается эта вещь несложно, пугает лишь ее запись: </a:t>
            </a:r>
            <a:endParaRPr lang="ru-RU" sz="3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5586608" y="4434214"/>
            <a:ext cx="6426267" cy="2141950"/>
            <a:chOff x="5586608" y="4434214"/>
            <a:chExt cx="6426267" cy="2141950"/>
          </a:xfrm>
        </p:grpSpPr>
        <p:pic>
          <p:nvPicPr>
            <p:cNvPr id="5" name="Рисунок 4" descr="\documentclass{article}&#10;\input{D:/some__shit/Ultra_Probably_Project/pkg.tex}&#10;\pagestyle{empty}&#10;\begin{document}&#10;&#10;\centering&#10;&#10;$$\WHITE{E(X^n) =  \displaystyle\sum_x x^n a_x ,}$$&#10;\WHITE{где $a_x$ - соответствующий элемент \\ множества возможных значений}&#10;&#10;\end{document}" title="IguanaTex Bitmap Display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5498" y="4567173"/>
              <a:ext cx="5751538" cy="1885860"/>
            </a:xfrm>
            <a:prstGeom prst="rect">
              <a:avLst/>
            </a:prstGeom>
          </p:spPr>
        </p:pic>
        <p:sp>
          <p:nvSpPr>
            <p:cNvPr id="95" name="Прямоугольник 94"/>
            <p:cNvSpPr/>
            <p:nvPr/>
          </p:nvSpPr>
          <p:spPr>
            <a:xfrm>
              <a:off x="5586608" y="4434214"/>
              <a:ext cx="6426267" cy="21419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432908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4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 descr="\documentclass{article}&#10;\input{D:/some__shit/Ultra_Probably_Project/pkg.tex}&#10;\pagestyle{empty}&#10;\begin{document}&#10;&#10;\raggedright &#10;\onehalfspacing&#10;&#10;\begin{itemize}&#10;&#10;\item[\WHITE{\textbullet}] \WHITE{\text{\small Матожидание} $E(X) = \mu = 0,$}&#10;&#10;\end{itemize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149" y="541445"/>
            <a:ext cx="5338688" cy="391635"/>
          </a:xfrm>
          <a:prstGeom prst="rect">
            <a:avLst/>
          </a:prstGeom>
        </p:spPr>
      </p:pic>
      <p:pic>
        <p:nvPicPr>
          <p:cNvPr id="3" name="v2_slide16_center_mu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134728"/>
            <a:ext cx="4725429" cy="50206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1412" y="174648"/>
            <a:ext cx="4032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Разберем на нашем примере: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0108" y="105799"/>
            <a:ext cx="58271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нашем случае варианты могут быть посчитаны по пальцам. Также работает и с </a:t>
            </a:r>
            <a:r>
              <a:rPr lang="ru-RU" sz="2800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матожиданием</a:t>
            </a:r>
            <a:r>
              <a:rPr lang="ru-RU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  <a:endParaRPr lang="ru-RU" sz="2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 descr="\documentclass{article}&#10;\input{D:/some__shit/Ultra_Probably_Project/pkg.tex}&#10;\pagestyle{empty}&#10;\begin{document}&#10;\centering&#10;\doublespacing&#10;\color{white}{&#10;$\WHITE{\!\!\!\!\!\! E(X) = \text{взвешенная сумма всех частей:}}$\\&#10;$\displaystyle\sum_x x\!\cdot\! a_x = 1a_1+2a_2+3a_3+4a_4+5a_5$&#10;}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2" y="5034320"/>
            <a:ext cx="5982016" cy="129928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831166" y="1526985"/>
            <a:ext cx="48389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это очевидно не так.</a:t>
            </a:r>
          </a:p>
          <a:p>
            <a:pPr algn="r"/>
            <a:r>
              <a:rPr lang="ru-RU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Поэтому наше распределение должно быть «</a:t>
            </a:r>
            <a:r>
              <a:rPr lang="ru-RU" sz="2800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отцентровано</a:t>
            </a:r>
            <a:r>
              <a:rPr lang="ru-RU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»:</a:t>
            </a:r>
            <a:endParaRPr lang="ru-RU" sz="2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 descr="\documentclass{article}&#10;\input{D:/some__shit/Ultra_Probably_Project/pkg.tex}&#10;\pagestyle{empty}&#10;\begin{document}&#10;\centering&#10;\onehalfspacing&#10;&#10;\color{white}{&#10;$E(X) = (1-\mu_1)a_1+(2-\mu_1)a_2 \ + $\\&#10;$(3-\mu_1)a_3+(4-\mu_1)a_4+(5-\mu_1)a_5 = 0$\\&#10;Здесь $\mu$ \--- матожидание в \textit{обычном} случае:\\&#10;$\mu = \displaystyle\sum_x x\cdot a_x$ &#10;}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290" y="3433296"/>
            <a:ext cx="6469999" cy="213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721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2" presetClass="mediacall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mediacall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6" presetID="2" presetClass="mediacall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2" grpId="0"/>
      <p:bldP spid="12" grpId="1"/>
      <p:bldP spid="21" grpId="0"/>
      <p:bldP spid="21" grpId="1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 descr="\documentclass{article}&#10;\input{D:/some__shit/Ultra_Probably_Project/pkg.tex}&#10;\pagestyle{empty}&#10;\begin{document}&#10;&#10;\raggedright &#10;\onehalfspacing&#10;&#10;\begin{itemize}&#10;&#10;\item[\WHITE{\textbullet}] \WHITE{\text{\small Дисперсия} $E(X^2) = \sigma^2,$}&#10;&#10;\end{itemize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553" y="541445"/>
            <a:ext cx="4426756" cy="4227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0" y="1217064"/>
            <a:ext cx="58178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 то сигмой без квадрата называют </a:t>
            </a:r>
            <a:r>
              <a:rPr lang="ru-RU" sz="2800" i="1" u="sng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стандартное отклонение</a:t>
            </a:r>
            <a:r>
              <a:rPr lang="ru-RU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v2_slide17_dispersion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1412" y="1625549"/>
            <a:ext cx="4597119" cy="4348626"/>
          </a:xfrm>
          <a:prstGeom prst="rect">
            <a:avLst/>
          </a:prstGeom>
        </p:spPr>
      </p:pic>
      <p:pic>
        <p:nvPicPr>
          <p:cNvPr id="4" name="Рисунок 3" descr="\documentclass{article}&#10;\input{D:/some__shit/Ultra_Probably_Project/pkg.tex}&#10;\pagestyle{empty}&#10;\begin{document}&#10;\centering&#10;\doublespacing&#10;\color{white}{&#10;$\WHITE{\!\!\!\!\!\! \sigma^2 = \text{мера разброса относительно }\mu}$\\&#10;$\displaystyle\sum_x (x-\mu)^2 = я не буду раскрывать скобки$&#10;}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472" y="2525987"/>
            <a:ext cx="6097406" cy="13257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1412" y="174648"/>
            <a:ext cx="4032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Разберем на нашем примере: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70376" y="3851719"/>
            <a:ext cx="63435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 дискретного конечного распределения больше чем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одним членом:</a:t>
            </a:r>
            <a:endParaRPr lang="ru-RU" sz="2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\documentclass{article}&#10;\input{D:/some__shit/Ultra_Probably_Project/pkg.tex}&#10;\pagestyle{empty}&#10;\begin{document}&#10;\centering&#10;\doublespacing&#10;\color{white}{&#10;$\WHITE{0&lt;\sigma^2&lt;\infty}$\\&#10;}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984" y="5060008"/>
            <a:ext cx="2767325" cy="47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462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/>
      <p:bldP spid="12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441412" y="174648"/>
            <a:ext cx="4032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Разберем на нашем примере: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v2_slide18_asymmetr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816" y="1549625"/>
            <a:ext cx="4399328" cy="4161527"/>
          </a:xfrm>
          <a:prstGeom prst="rect">
            <a:avLst/>
          </a:prstGeom>
        </p:spPr>
      </p:pic>
      <p:pic>
        <p:nvPicPr>
          <p:cNvPr id="10" name="Рисунок 9" descr="\documentclass{article}&#10;\input{D:/some__shit/Ultra_Probably_Project/pkg.tex}&#10;\pagestyle{empty}&#10;\begin{document}&#10;&#10;\raggedright &#10;\onehalfspacing&#10;&#10;\begin{itemize}&#10;&#10;\item[\WHITE{\textbullet}] \WHITE{\text{\small Асимметрия} $ E(|X^3_k|) = \rho_k &lt; \infty.$}&#10;&#10;\end{itemize}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6235"/>
            <a:ext cx="5826464" cy="4382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67291" y="1129382"/>
            <a:ext cx="7746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деле </a:t>
            </a:r>
            <a:r>
              <a:rPr lang="ru-RU" sz="2800" i="1" u="sng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коэффициентом асимметрии</a:t>
            </a:r>
            <a:r>
              <a:rPr lang="ru-RU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называют:</a:t>
            </a:r>
            <a:endParaRPr lang="ru-RU" sz="2800" i="1" u="sng" dirty="0" smtClean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 descr="\documentclass{article}&#10;\input{D:/some__shit/Ultra_Probably_Project/pkg.tex}&#10;\pagestyle{empty}&#10;\begin{document}&#10;\centering&#10;\doublespacing&#10;$\WHITE{\!\!\!\!\!\! \text{Пока } \gamma \text{ показывает направление длинного хвоста} }$ \\&#10;&#10;$\WHITE {\text{или же направление от } \textit{моды до }  \mu } $\\&#10;&#10;$\WHITE{\rho_k = \displaystyle\sum_x (x-\mu)^3 = я уж точно не буду раскрывать скобки}$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664" y="2607335"/>
            <a:ext cx="8206800" cy="19423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78962" y="4424155"/>
            <a:ext cx="6343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 нас опять же конечное </a:t>
            </a:r>
            <a:r>
              <a:rPr lang="el-GR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sz="2800" baseline="-25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 что:</a:t>
            </a:r>
            <a:endParaRPr lang="ru-RU" sz="2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Рисунок 19" descr="\documentclass{article}&#10;\input{D:/some__shit/Ultra_Probably_Project/pkg.tex}&#10;\pagestyle{empty}&#10;\begin{document}&#10;\centering&#10;\doublespacing&#10;\color{white}{&#10;$\WHITE{\rho_k&lt;\infty}$\\&#10;}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681" y="5198117"/>
            <a:ext cx="1757836" cy="409253"/>
          </a:xfrm>
          <a:prstGeom prst="rect">
            <a:avLst/>
          </a:prstGeom>
        </p:spPr>
      </p:pic>
      <p:pic>
        <p:nvPicPr>
          <p:cNvPr id="11" name="Рисунок 10" descr="\documentclass{article}&#10;\input{D:/some__shit/Ultra_Probably_Project/pkg.tex}&#10;\pagestyle{empty}&#10;\begin{document}&#10;&#10;\raggedright &#10;\onehalfspacing&#10;&#10;\WHITE{\text{\small Асимметрия} $ \gamma = \frac{\rho^3_k}{\sigma^3}$}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785" y="1767803"/>
            <a:ext cx="3312643" cy="585332"/>
          </a:xfrm>
          <a:prstGeom prst="rect">
            <a:avLst/>
          </a:prstGeom>
        </p:spPr>
      </p:pic>
      <p:pic>
        <p:nvPicPr>
          <p:cNvPr id="3" name="Рисунок 2" descr="\documentclass{article}&#10;\input{D:/some__shit/Ultra_Probably_Project/pkg.tex}&#10;\pagestyle{empty}&#10;\begin{document}&#10;\centering&#10;\doublespacing&#10;\color{white}{&#10;$\WHITE{\text{Всем итак уже}}$\\&#10;$\WHITE{\text{все равно}}$\\&#10;}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27" y="727113"/>
            <a:ext cx="11314786" cy="483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119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4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2" grpId="0"/>
      <p:bldP spid="12" grpId="1"/>
      <p:bldP spid="6" grpId="0"/>
      <p:bldP spid="6" grpId="1"/>
      <p:bldP spid="9" grpId="0"/>
      <p:bldP spid="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 descr="\documentclass{article}&#10;\input{D:/some__shit/Ultra_Probably_Project/pkg.tex}&#10;\pagestyle{empty}&#10;\begin{document}&#10;\centering&#10;&#10;\color{white}{&#10;$\text{Я УСТАЛ}$&#10;}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2184"/>
            <a:ext cx="12192000" cy="193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522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2" y="4485547"/>
            <a:ext cx="5878009" cy="210628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9" y="2492333"/>
            <a:ext cx="4667901" cy="192431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90" y="508462"/>
            <a:ext cx="5465867" cy="19149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50281" y="1408427"/>
            <a:ext cx="553350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40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Небольшой интерактив.</a:t>
            </a:r>
          </a:p>
          <a:p>
            <a:pPr algn="just"/>
            <a:endParaRPr lang="ru-RU" sz="40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бы взяли вы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6954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3" name="Группа 12"/>
          <p:cNvGrpSpPr/>
          <p:nvPr/>
        </p:nvGrpSpPr>
        <p:grpSpPr>
          <a:xfrm>
            <a:off x="441412" y="174648"/>
            <a:ext cx="4373885" cy="1754326"/>
            <a:chOff x="441412" y="174648"/>
            <a:chExt cx="4373885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441412" y="174648"/>
              <a:ext cx="403212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600" dirty="0" smtClean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Теперь нам нужно </a:t>
              </a:r>
              <a:r>
                <a:rPr lang="ru-RU" sz="3600" i="1" u="sng" dirty="0" smtClean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Кумулятивное распределение</a:t>
              </a:r>
              <a:endParaRPr lang="ru-RU" sz="3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Рисунок 5" descr="\documentclass{article}&#10;\input{D:/some__shit/Ultra_Probably_Project/pkg.tex}&#10;\pagestyle{empty}&#10;\begin{document}&#10;\centering&#10;&#10;\color{white}{&#10;$F_n(X)$.&#10;}&#10;\end{document}" title="IguanaTex Bitmap Display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7944" y="1494044"/>
              <a:ext cx="1317353" cy="434930"/>
            </a:xfrm>
            <a:prstGeom prst="rect">
              <a:avLst/>
            </a:prstGeom>
          </p:spPr>
        </p:pic>
      </p:grpSp>
      <p:pic>
        <p:nvPicPr>
          <p:cNvPr id="12" name="Рисунок 11" descr="\documentclass{article}&#10;\input{D:/some__shit/Ultra_Probably_Project/pkg.tex}&#10;\pagestyle{empty}&#10;\begin{document}&#10;\centering&#10;&#10;\color{white}{&#10;По определению: \\&#10;$F_n(x) = \int_{-\infty}^x f(t)\; \mathrm{d}t $&#10;}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230" y="691316"/>
            <a:ext cx="4592819" cy="1165089"/>
          </a:xfrm>
          <a:prstGeom prst="rect">
            <a:avLst/>
          </a:prstGeom>
        </p:spPr>
      </p:pic>
      <p:grpSp>
        <p:nvGrpSpPr>
          <p:cNvPr id="19" name="Группа 18"/>
          <p:cNvGrpSpPr/>
          <p:nvPr/>
        </p:nvGrpSpPr>
        <p:grpSpPr>
          <a:xfrm>
            <a:off x="421048" y="2713223"/>
            <a:ext cx="11181918" cy="1147577"/>
            <a:chOff x="421048" y="2713223"/>
            <a:chExt cx="11181918" cy="1147577"/>
          </a:xfrm>
        </p:grpSpPr>
        <p:sp>
          <p:nvSpPr>
            <p:cNvPr id="14" name="TextBox 13"/>
            <p:cNvSpPr txBox="1"/>
            <p:nvPr/>
          </p:nvSpPr>
          <p:spPr>
            <a:xfrm>
              <a:off x="421048" y="2872880"/>
              <a:ext cx="5733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600" dirty="0" smtClean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Ну мы и пришли к нашему:</a:t>
              </a:r>
            </a:p>
          </p:txBody>
        </p:sp>
        <p:pic>
          <p:nvPicPr>
            <p:cNvPr id="18" name="Рисунок 17" descr="\documentclass{article}&#10;\input{D:/some__shit/Ultra_Probably_Project/pkg.tex}&#10;\pagestyle{empty}&#10;\begin{document}&#10;\centering&#10;&#10;\color{white}{&#10;$|F_n(x) - \Phi(x)| \leq \displaystyle\frac{C\rho}{\sigma^3 \sqrt{n}} $&#10;}&#10;\end{document}" title="IguanaTex Bitmap Display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9084" y="2713223"/>
              <a:ext cx="5303882" cy="11475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6490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724423" y="494027"/>
            <a:ext cx="5676376" cy="5910115"/>
            <a:chOff x="724423" y="494027"/>
            <a:chExt cx="5676376" cy="5910115"/>
          </a:xfrm>
        </p:grpSpPr>
        <p:sp>
          <p:nvSpPr>
            <p:cNvPr id="3" name="TextBox 2"/>
            <p:cNvSpPr txBox="1"/>
            <p:nvPr/>
          </p:nvSpPr>
          <p:spPr>
            <a:xfrm>
              <a:off x="724423" y="5203813"/>
              <a:ext cx="56763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ru-RU" sz="3600" dirty="0" smtClean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..Результат не так важен</a:t>
              </a:r>
              <a:r>
                <a:rPr lang="en-US" sz="3600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endPara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/>
              <a:r>
                <a:rPr lang="ru-RU" sz="3600" dirty="0" smtClean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как сам процесс выбора...</a:t>
              </a:r>
              <a:endParaRPr lang="ru-RU" sz="3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358" y="494027"/>
              <a:ext cx="3499371" cy="4709786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6096000" y="1034113"/>
            <a:ext cx="56545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Поэтому для будущей простоты можно убрать незначительную информацию, оставив лишь отзывы других людей.</a:t>
            </a:r>
            <a:endParaRPr lang="ru-RU" sz="3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3291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2" y="4485547"/>
            <a:ext cx="5878009" cy="210628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9" y="2492333"/>
            <a:ext cx="4667901" cy="192431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90" y="508462"/>
            <a:ext cx="5465867" cy="1914978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2" y="951149"/>
            <a:ext cx="6151542" cy="2535942"/>
          </a:xfrm>
          <a:prstGeom prst="rect">
            <a:avLst/>
          </a:prstGeom>
        </p:spPr>
      </p:pic>
      <p:grpSp>
        <p:nvGrpSpPr>
          <p:cNvPr id="5" name="Группа 4"/>
          <p:cNvGrpSpPr/>
          <p:nvPr/>
        </p:nvGrpSpPr>
        <p:grpSpPr>
          <a:xfrm>
            <a:off x="-95500" y="158325"/>
            <a:ext cx="6861907" cy="6507688"/>
            <a:chOff x="7025278" y="678804"/>
            <a:chExt cx="3641279" cy="5646430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5217" y="2269337"/>
              <a:ext cx="3614693" cy="2189632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5278" y="4420234"/>
              <a:ext cx="3627987" cy="1905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8570" y="678804"/>
              <a:ext cx="3627987" cy="1905000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6701424" y="971483"/>
            <a:ext cx="5210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Попробуем рассмотреть лишь одну опцию.</a:t>
            </a:r>
          </a:p>
        </p:txBody>
      </p:sp>
      <p:pic>
        <p:nvPicPr>
          <p:cNvPr id="3" name="v2_slide4_tex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96086" y="2546716"/>
            <a:ext cx="4940380" cy="352884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0832" y="3548892"/>
            <a:ext cx="52108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Сложность в том, что мы не знаем, как взвешена наша игральная кость.</a:t>
            </a:r>
          </a:p>
        </p:txBody>
      </p:sp>
    </p:spTree>
    <p:extLst>
      <p:ext uri="{BB962C8B-B14F-4D97-AF65-F5344CB8AC3E}">
        <p14:creationId xmlns:p14="http://schemas.microsoft.com/office/powerpoint/2010/main" val="42665769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1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2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2" presetClass="mediacall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7" presetID="2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3" presetID="2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9" presetID="2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togglePause">
                                      <p:cBhvr>
                                        <p:cTn id="6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5" presetID="2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6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38618" y="442437"/>
            <a:ext cx="52108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 рассматриваемого объекта – </a:t>
            </a:r>
            <a:r>
              <a:rPr lang="ru-RU" sz="3600" dirty="0" smtClean="0">
                <a:solidFill>
                  <a:srgbClr val="F4D3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122 события.</a:t>
            </a:r>
          </a:p>
          <a:p>
            <a:pPr algn="ctr"/>
            <a:endParaRPr lang="ru-RU" sz="3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Каждое из событий – бросок одной и той же взвешенной пятигранной игральной кости.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64" y="442437"/>
            <a:ext cx="5361351" cy="38295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0601" y="4410825"/>
            <a:ext cx="11110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начала будет проще показать ожидаемые данные при известной </a:t>
            </a:r>
            <a:r>
              <a:rPr lang="en-US" sz="3600" b="1" i="1" dirty="0" smtClean="0">
                <a:solidFill>
                  <a:srgbClr val="DDDD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ru-RU" sz="3600" b="1" i="1" dirty="0" smtClean="0">
                <a:solidFill>
                  <a:srgbClr val="DDDD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простой</a:t>
            </a:r>
            <a:r>
              <a:rPr lang="en-US" sz="3600" b="1" i="1" dirty="0" smtClean="0">
                <a:solidFill>
                  <a:srgbClr val="DDDD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ru-RU" sz="3600" dirty="0" smtClean="0">
                <a:solidFill>
                  <a:srgbClr val="DDDD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распределения.</a:t>
            </a:r>
          </a:p>
        </p:txBody>
      </p:sp>
    </p:spTree>
    <p:extLst>
      <p:ext uri="{BB962C8B-B14F-4D97-AF65-F5344CB8AC3E}">
        <p14:creationId xmlns:p14="http://schemas.microsoft.com/office/powerpoint/2010/main" val="33654038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1E1E1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8618" y="442437"/>
            <a:ext cx="53684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Пусть произошло два события-броска. Тогда несложно будет составить таблицу сумм бросков.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8617" y="2750761"/>
            <a:ext cx="61398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 полученной таблицы можно составить диаграмму, показывающую вероятность  получения данных сумм.</a:t>
            </a:r>
          </a:p>
        </p:txBody>
      </p:sp>
      <p:pic>
        <p:nvPicPr>
          <p:cNvPr id="4" name="v2_slide6_animated_ba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4708" y="1164709"/>
            <a:ext cx="5429758" cy="5584893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7141464" y="442437"/>
            <a:ext cx="4372165" cy="4392953"/>
            <a:chOff x="7141464" y="442437"/>
            <a:chExt cx="4372165" cy="4392953"/>
          </a:xfrm>
        </p:grpSpPr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976" y="442437"/>
              <a:ext cx="3664653" cy="697220"/>
            </a:xfrm>
            <a:prstGeom prst="rect">
              <a:avLst/>
            </a:prstGeom>
          </p:spPr>
        </p:pic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635849" y="2622263"/>
              <a:ext cx="3718742" cy="707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3733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2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0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1E1E1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3150" y="329703"/>
            <a:ext cx="655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есть ли другой способ получить подобный результат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3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3150" y="1530032"/>
            <a:ext cx="655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 примеру, если распределение будет неравномерным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3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264" y="242021"/>
            <a:ext cx="4715788" cy="33684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150" y="2730361"/>
            <a:ext cx="7177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же два разных распределения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3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265" y="3421459"/>
            <a:ext cx="4715788" cy="33684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14" y="3372040"/>
            <a:ext cx="5298510" cy="315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85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1E1E1E"/>
              </a:solidFill>
            </a:endParaRPr>
          </a:p>
        </p:txBody>
      </p:sp>
      <p:pic>
        <p:nvPicPr>
          <p:cNvPr id="6" name="v2_slide8_convolution_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3148" y="0"/>
            <a:ext cx="13923078" cy="7831731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313148" y="329703"/>
            <a:ext cx="6726479" cy="2800767"/>
            <a:chOff x="313148" y="329703"/>
            <a:chExt cx="6726479" cy="2800767"/>
          </a:xfrm>
        </p:grpSpPr>
        <p:sp>
          <p:nvSpPr>
            <p:cNvPr id="3" name="TextBox 2"/>
            <p:cNvSpPr txBox="1"/>
            <p:nvPr/>
          </p:nvSpPr>
          <p:spPr>
            <a:xfrm>
              <a:off x="313148" y="329703"/>
              <a:ext cx="6726479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8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Операция </a:t>
              </a:r>
            </a:p>
            <a:p>
              <a:r>
                <a:rPr lang="ru-RU" sz="4800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«</a:t>
              </a:r>
              <a:r>
                <a:rPr lang="ru-RU" sz="4800" b="1" i="1" dirty="0" smtClean="0">
                  <a:solidFill>
                    <a:srgbClr val="F4D34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Свертка</a:t>
              </a:r>
              <a:r>
                <a:rPr lang="ru-RU" sz="4800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» или «</a:t>
              </a:r>
              <a:r>
                <a:rPr lang="ru-RU" sz="4800" b="1" i="1" dirty="0" smtClean="0">
                  <a:solidFill>
                    <a:srgbClr val="F4D34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Конволюция</a:t>
              </a:r>
              <a:r>
                <a:rPr lang="ru-RU" sz="4800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»</a:t>
              </a:r>
              <a:endParaRPr lang="en-US" sz="48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ru-RU" sz="32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(дискретная)</a:t>
              </a:r>
            </a:p>
          </p:txBody>
        </p:sp>
        <p:pic>
          <p:nvPicPr>
            <p:cNvPr id="10" name="Рисунок 9" descr="\documentclass{article}&#10;\input{D:/some__shit/Ultra_Probably_Project/pkg.tex}&#10;\pagestyle{empty}&#10;\begin{document}&#10;&#10;$\WHITE{\left[\YELLOWD{\ast}\right]}$&#10;&#10;\end{document}" title="IguanaTex Bitmap Display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5072" y="448154"/>
              <a:ext cx="622629" cy="762514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168621" y="4209405"/>
            <a:ext cx="6726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Финальные значения – примерные.</a:t>
            </a:r>
            <a:endParaRPr lang="ru-RU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1009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1E1E1E"/>
              </a:solidFill>
            </a:endParaRPr>
          </a:p>
        </p:txBody>
      </p:sp>
      <p:pic>
        <p:nvPicPr>
          <p:cNvPr id="18" name="v2_slide9_convolution_demo_lis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08754" y="1245280"/>
            <a:ext cx="7458818" cy="55941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4462" y="1826059"/>
            <a:ext cx="67264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Если попробовать раскрыть формулу для нашего примера, то она может выглядеть так:</a:t>
            </a:r>
            <a:endParaRPr lang="ru-RU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-188686" y="-333829"/>
            <a:ext cx="7184572" cy="2033385"/>
            <a:chOff x="-188686" y="-333829"/>
            <a:chExt cx="7184572" cy="2033385"/>
          </a:xfrm>
        </p:grpSpPr>
        <p:sp>
          <p:nvSpPr>
            <p:cNvPr id="4" name="TextBox 3"/>
            <p:cNvSpPr txBox="1"/>
            <p:nvPr/>
          </p:nvSpPr>
          <p:spPr>
            <a:xfrm>
              <a:off x="124463" y="126503"/>
              <a:ext cx="672647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Операция    </a:t>
              </a:r>
              <a:r>
                <a:rPr lang="ru-RU" sz="4000" strike="sngStrike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«Ы»</a:t>
              </a:r>
              <a:r>
                <a:rPr lang="ru-RU" sz="4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r>
                <a:rPr lang="ru-RU" sz="4400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«Дискретная </a:t>
              </a:r>
              <a:r>
                <a:rPr lang="ru-RU" sz="4400" b="1" i="1" dirty="0" smtClean="0">
                  <a:solidFill>
                    <a:srgbClr val="F4D34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Свертка</a:t>
              </a:r>
              <a:r>
                <a:rPr lang="ru-RU" sz="4400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»</a:t>
              </a:r>
              <a:endPara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Рисунок 4" descr="\documentclass{article}&#10;\input{D:/some__shit/Ultra_Probably_Project/pkg.tex}&#10;\pagestyle{empty}&#10;\begin{document}&#10;&#10;$\WHITE{\left[\YELLOWD{\ast}\right]}$&#10;&#10;\end{document}" title="IguanaTex Bitmap Display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810539"/>
              <a:ext cx="622629" cy="762514"/>
            </a:xfrm>
            <a:prstGeom prst="rect">
              <a:avLst/>
            </a:prstGeom>
          </p:spPr>
        </p:pic>
        <p:sp>
          <p:nvSpPr>
            <p:cNvPr id="7" name="Прямоугольник 6"/>
            <p:cNvSpPr/>
            <p:nvPr/>
          </p:nvSpPr>
          <p:spPr>
            <a:xfrm>
              <a:off x="-188686" y="-333829"/>
              <a:ext cx="7184572" cy="2033385"/>
            </a:xfrm>
            <a:prstGeom prst="rect">
              <a:avLst/>
            </a:prstGeom>
            <a:noFill/>
            <a:ln w="38100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1" name="Рисунок 10" descr="\documentclass{article}&#10;\input{D:/some__shit/Ultra_Probably_Project/pkg.tex}&#10;\pagestyle{empty}&#10;\begin{document}&#10;&#10;$\WHITE{(a \ast b)_n = \displaystyle \sum_{i=1}^{n} {a}_i \cdot {b}_{(n-i+1)}}$&#10;&#10;\end{document}&#10;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48" y="3580385"/>
            <a:ext cx="6581138" cy="16345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4461" y="5472815"/>
            <a:ext cx="6726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где 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b – </a:t>
            </a:r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множества значений.</a:t>
            </a:r>
            <a:endParaRPr lang="ru-RU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4461" y="3958685"/>
            <a:ext cx="6726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еще одном примере:</a:t>
            </a:r>
            <a:endParaRPr lang="ru-RU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\documentclass{article}&#10;\input{D:/some__shit/Ultra_Probably_Project/pkg.tex}&#10;\pagestyle{empty}&#10;\begin{document}&#10;&#10;$\WHITE{ \{1,2,3\} \ast \{4,5,6\} }$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86" y="4926015"/>
            <a:ext cx="5754514" cy="75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868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6 L -0.00508 -3.7037E-6 C -0.00782 -3.7037E-6 -0.01003 -0.07407 -0.01003 -0.13379 L -0.01003 -0.26689 " pathEditMode="relative" rAng="0" ptsTypes="AAAA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" y="-1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225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  <p:bldLst>
      <p:bldP spid="6" grpId="0"/>
      <p:bldP spid="6" grpId="1"/>
      <p:bldP spid="14" grpId="0"/>
      <p:bldP spid="14" grpId="1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.4739"/>
  <p:tag name="ORIGINALWIDTH" val="170.2287"/>
  <p:tag name="OUTPUTTYPE" val="PNG"/>
  <p:tag name="IGUANATEXVERSION" val="160"/>
  <p:tag name="LATEXADDIN" val="\documentclass{article}&#10;\input{D:/some__shit/Ultra_Probably_Project/pkg.tex}&#10;\pagestyle{empty}&#10;\begin{document}&#10;&#10;$\WHITE{\left[\YELLOWD{\ast}\right]}$&#10;&#10;\end{document}"/>
  <p:tag name="IGUANATEXSIZE" val="60"/>
  <p:tag name="IGUANATEXCURSOR" val="147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08.361"/>
  <p:tag name="ORIGINALWIDTH" val="2305.212"/>
  <p:tag name="OUTPUTTYPE" val="PNG"/>
  <p:tag name="IGUANATEXVERSION" val="160"/>
  <p:tag name="LATEXADDIN" val="\documentclass{article}&#10;\input{D:/some__shit/Ultra_Probably_Project/pkg.tex}&#10;\pagestyle{empty}&#10;\onehalfspacing&#10;\begin{document}&#10;&#10;&#10;$\WHITE{\&gt;\&gt; A \&gt; \overbrace{\ast A \ast \cdots \ast A \&gt;}^{\textnormal{$121$ раз}} =} \\&#10;\WHITE{A \underbrace{ \overleftarrow{\ast(A\ast(\cdots(A \ast A}))\cdots))}_\textnormal{{$121$ раз}}} $&#10;&#10;\end{document}"/>
  <p:tag name="IGUANATEXSIZE" val="36"/>
  <p:tag name="IGUANATEXCURSOR" val="110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.4739"/>
  <p:tag name="ORIGINALWIDTH" val="170.2287"/>
  <p:tag name="OUTPUTTYPE" val="PNG"/>
  <p:tag name="IGUANATEXVERSION" val="160"/>
  <p:tag name="LATEXADDIN" val="\documentclass{article}&#10;\input{D:/some__shit/Ultra_Probably_Project/pkg.tex}&#10;\pagestyle{empty}&#10;\begin{document}&#10;&#10;$\WHITE{\left[\YELLOWD{\ast}\right]}$&#10;&#10;\end{document}"/>
  <p:tag name="IGUANATEXSIZE" val="60"/>
  <p:tag name="IGUANATEXCURSOR" val="147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130.859"/>
  <p:tag name="ORIGINALWIDTH" val="5850.019"/>
  <p:tag name="OUTPUTTYPE" val="PNG"/>
  <p:tag name="IGUANATEXVERSION" val="160"/>
  <p:tag name="LATEXADDIN" val="\documentclass{article}&#10;\input{D:/some__shit/Ultra_Probably_Project/pkg.tex}&#10;\pagestyle{empty}&#10;\begin{document}&#10;&#10;\WHITE{\phantom{01234567890} Для независимых случайных величин $X_k$,}&#10;&#10;\WHITE{$$\text{таких, что:} \&gt;\&gt;\&gt; M(X_k) = 0, \; M(X^2_k) = \sigma^2_k, \; M(|X^3_k|) = \rho_k.$$}&#10;&#10;\WHITE{$$\text{Введем обозначения:} \&gt;\&gt; s^2_n = \displaystyle \sum ^n_{i=1} \sigma^2_i \&gt;\ \text{и} \&gt;\ r_n = \displaystyle \sum^n_{i=1} \rho_i.$$}&#10;&#10;\WHITE{\phantom{13} Тогда если $F_n = \displaystyle \sum^n_{i=1} \frac{X_i}{s_n}$, а $\mathcal{N}(x)$ \--- нормальное распределение,}&#10;&#10;\WHITE{$$\text{то:} \&gt;\&gt;\&gt; |F_n(x)-\mathcal{N}(x)| \leq C \frac{r_n}{s^3_n} \&gt;\&gt; \text{выполняется для всех $x$ и $n$.} $$ }&#10;&#10;\end{document}"/>
  <p:tag name="IGUANATEXSIZE" val="60"/>
  <p:tag name="IGUANATEXCURSOR" val="578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86.502"/>
  <p:tag name="ORIGINALWIDTH" val="3208.849"/>
  <p:tag name="OUTPUTTYPE" val="PNG"/>
  <p:tag name="IGUANATEXVERSION" val="160"/>
  <p:tag name="LATEXADDIN" val="\documentclass{article}&#10;\input{D:/some__shit/Ultra_Probably_Project/pkg.tex}&#10;\pagestyle{empty}&#10;\begin{document}&#10;&#10;\raggedright &#10;\onehalfspacing&#10;&#10;\quad\ \WHITE{Для независимых случайных} \\&#10;\quad\ \WHITE{величин $X_1, X_2 \dots X_k$, таких, что: }&#10;&#10;\begin{itemize}&#10;&#10;\item[\WHITE{\textbullet}] \WHITE{\text{\small Матожидание} $ E(X_k) = \mu = 0,$}&#10;&#10;\item[\WHITE{\textbullet}] \WHITE{\text{\small Дисперсия} $ E(X^2_k) = \sigma^2_k &gt; 0,$} &#10;&#10;\item[\WHITE{\textbullet}] \WHITE{\text{\small Асимметрия} $ E(|X^3_k|) = \rho_k &lt; \infty.$}&#10;&#10;\end{itemize}&#10;&#10;\end{document}"/>
  <p:tag name="IGUANATEXSIZE" val="60"/>
  <p:tag name="IGUANATEXCURSOR" val="408"/>
  <p:tag name="TRANSPARENCY" val="True"/>
  <p:tag name="FILENAME" val=""/>
  <p:tag name="LATEXENGINEID" val="0"/>
  <p:tag name="TEMPFOLDER" val=".\media\temp\"/>
  <p:tag name="LATEXFORMHEIGHT" val="320"/>
  <p:tag name="LATEXFORMWIDTH" val="503.2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68.616"/>
  <p:tag name="ORIGINALWIDTH" val="3259.093"/>
  <p:tag name="OUTPUTTYPE" val="PNG"/>
  <p:tag name="IGUANATEXVERSION" val="160"/>
  <p:tag name="LATEXADDIN" val="\documentclass{article}&#10;\input{D:/some__shit/Ultra_Probably_Project/pkg.tex}&#10;\pagestyle{empty}&#10;\begin{document}&#10;&#10;\centering&#10;&#10;$$\WHITE{E(X^n) =  \displaystyle\sum_x x^n a_x ,}$$&#10;\WHITE{где $a_x$ - соответствующий элемент \\ множества возможных значений}&#10;&#10;\end{document}"/>
  <p:tag name="IGUANATEXSIZE" val="60"/>
  <p:tag name="IGUANATEXCURSOR" val="135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2831.646"/>
  <p:tag name="OUTPUTTYPE" val="PNG"/>
  <p:tag name="IGUANATEXVERSION" val="160"/>
  <p:tag name="LATEXADDIN" val="\documentclass{article}&#10;\input{D:/some__shit/Ultra_Probably_Project/pkg.tex}&#10;\pagestyle{empty}&#10;\begin{document}&#10;&#10;\raggedright &#10;\onehalfspacing&#10;&#10;\begin{itemize}&#10;&#10;\item[\WHITE{\textbullet}] \WHITE{\text{\small Матожидание} $E(X) = \mu = 0,$}&#10;&#10;\end{itemize}&#10;&#10;\end{document}"/>
  <p:tag name="IGUANATEXSIZE" val="60"/>
  <p:tag name="IGUANATEXCURSOR" val="232"/>
  <p:tag name="TRANSPARENCY" val="True"/>
  <p:tag name="FILENAME" val=""/>
  <p:tag name="LATEXENGINEID" val="0"/>
  <p:tag name="TEMPFOLDER" val=".\media\temp\"/>
  <p:tag name="LATEXFORMHEIGHT" val="320"/>
  <p:tag name="LATEXFORMWIDTH" val="503.2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10.6487"/>
  <p:tag name="ORIGINALWIDTH" val="3732.283"/>
  <p:tag name="OUTPUTTYPE" val="PNG"/>
  <p:tag name="IGUANATEXVERSION" val="160"/>
  <p:tag name="LATEXADDIN" val="\documentclass{article}&#10;\input{D:/some__shit/Ultra_Probably_Project/pkg.tex}&#10;\pagestyle{empty}&#10;\begin{document}&#10;\centering&#10;\doublespacing&#10;\color{white}{&#10;$\WHITE{\!\!\!\!\!\! E(X) = \text{взвешенная сумма всех частей:}}$\\&#10;$\displaystyle\sum_x x\!\cdot\! a_x = 1a_1+2a_2+3a_3+4a_4+5a_5$&#10;}&#10;\end{document}"/>
  <p:tag name="IGUANATEXSIZE" val="60"/>
  <p:tag name="IGUANATEXCURSOR" val="175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29.584"/>
  <p:tag name="ORIGINALWIDTH" val="4036.745"/>
  <p:tag name="OUTPUTTYPE" val="PNG"/>
  <p:tag name="IGUANATEXVERSION" val="160"/>
  <p:tag name="LATEXADDIN" val="\documentclass{article}&#10;\input{D:/some__shit/Ultra_Probably_Project/pkg.tex}&#10;\pagestyle{empty}&#10;\begin{document}&#10;\centering&#10;\onehalfspacing&#10;&#10;\color{white}{&#10;$E(X) = (1-\mu_1)a_1+(2-\mu_1)a_2 \ + $\\&#10;$(3-\mu_1)a_3+(4-\mu_1)a_4+(5-\mu_1)a_5 = 0$\\&#10;Здесь $\mu$ \--- матожидание в \textit{обычном} случае:\\&#10;$\mu = \displaystyle\sum_x x\cdot a_x$ &#10;}&#10;\end{document}"/>
  <p:tag name="IGUANATEXSIZE" val="60"/>
  <p:tag name="IGUANATEXCURSOR" val="157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.222"/>
  <p:tag name="ORIGINALWIDTH" val="2347.957"/>
  <p:tag name="OUTPUTTYPE" val="PNG"/>
  <p:tag name="IGUANATEXVERSION" val="160"/>
  <p:tag name="LATEXADDIN" val="\documentclass{article}&#10;\input{D:/some__shit/Ultra_Probably_Project/pkg.tex}&#10;\pagestyle{empty}&#10;\begin{document}&#10;&#10;\raggedright &#10;\onehalfspacing&#10;&#10;\begin{itemize}&#10;&#10;\item[\WHITE{\textbullet}] \WHITE{\text{\small Дисперсия} $E(X^2) = \sigma^2,$}&#10;&#10;\end{itemize}&#10;&#10;\end{document}"/>
  <p:tag name="IGUANATEXSIZE" val="60"/>
  <p:tag name="IGUANATEXCURSOR" val="221"/>
  <p:tag name="TRANSPARENCY" val="True"/>
  <p:tag name="FILENAME" val=""/>
  <p:tag name="LATEXENGINEID" val="0"/>
  <p:tag name="TEMPFOLDER" val=".\media\temp\"/>
  <p:tag name="LATEXFORMHEIGHT" val="320"/>
  <p:tag name="LATEXFORMWIDTH" val="503.2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27.1466"/>
  <p:tag name="ORIGINALWIDTH" val="3804.274"/>
  <p:tag name="OUTPUTTYPE" val="PNG"/>
  <p:tag name="IGUANATEXVERSION" val="160"/>
  <p:tag name="LATEXADDIN" val="\documentclass{article}&#10;\input{D:/some__shit/Ultra_Probably_Project/pkg.tex}&#10;\pagestyle{empty}&#10;\begin{document}&#10;\centering&#10;\doublespacing&#10;\color{white}{&#10;$\WHITE{\!\!\!\!\!\! \sigma^2 = \text{мера разброса относительно }\mu}$\\&#10;$\displaystyle\sum_x (x-\mu)^2 = я не буду раскрывать скобки$&#10;}&#10;\end{document}"/>
  <p:tag name="IGUANATEXSIZE" val="60"/>
  <p:tag name="IGUANATEXCURSOR" val="252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69.1788"/>
  <p:tag name="ORIGINALWIDTH" val="2291.714"/>
  <p:tag name="OUTPUTTYPE" val="PNG"/>
  <p:tag name="IGUANATEXVERSION" val="160"/>
  <p:tag name="LATEXADDIN" val="\documentclass{article}&#10;\input{D:/some__shit/Ultra_Probably_Project/pkg.tex}&#10;\pagestyle{empty}&#10;\begin{document}&#10;&#10;$\WHITE{(a \ast b)_n = \displaystyle \sum_{i=1}^{n} {a}_i \cdot {b}_{(n-i+1)}}$&#10;&#10;\end{document}&#10;"/>
  <p:tag name="IGUANATEXSIZE" val="60"/>
  <p:tag name="IGUANATEXCURSOR" val="188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1.4773"/>
  <p:tag name="ORIGINALWIDTH" val="1064.867"/>
  <p:tag name="OUTPUTTYPE" val="PNG"/>
  <p:tag name="IGUANATEXVERSION" val="160"/>
  <p:tag name="LATEXADDIN" val="\documentclass{article}&#10;\input{D:/some__shit/Ultra_Probably_Project/pkg.tex}&#10;\pagestyle{empty}&#10;\begin{document}&#10;\centering&#10;\doublespacing&#10;\color{white}{&#10;$\WHITE{0&lt;\sigma^2&lt;\infty}$\\&#10;}&#10;\end{document}"/>
  <p:tag name="IGUANATEXSIZE" val="60"/>
  <p:tag name="IGUANATEXCURSOR" val="178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2.4709"/>
  <p:tag name="ORIGINALWIDTH" val="3090.364"/>
  <p:tag name="OUTPUTTYPE" val="PNG"/>
  <p:tag name="IGUANATEXVERSION" val="160"/>
  <p:tag name="LATEXADDIN" val="\documentclass{article}&#10;\input{D:/some__shit/Ultra_Probably_Project/pkg.tex}&#10;\pagestyle{empty}&#10;\begin{document}&#10;&#10;\raggedright &#10;\onehalfspacing&#10;&#10;\begin{itemize}&#10;&#10;\item[\WHITE{\textbullet}] \WHITE{\text{\small Асимметрия} $ E(|X^3_k|) = \rho_k &lt; \infty.$}&#10;&#10;\end{itemize}&#10;&#10;\end{document}"/>
  <p:tag name="IGUANATEXSIZE" val="60"/>
  <p:tag name="IGUANATEXCURSOR" val="253"/>
  <p:tag name="TRANSPARENCY" val="True"/>
  <p:tag name="FILENAME" val=""/>
  <p:tag name="LATEXENGINEID" val="0"/>
  <p:tag name="TEMPFOLDER" val=".\media\temp\"/>
  <p:tag name="LATEXFORMHEIGHT" val="320"/>
  <p:tag name="LATEXFORMWIDTH" val="503.2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11.849"/>
  <p:tag name="ORIGINALWIDTH" val="5120.36"/>
  <p:tag name="OUTPUTTYPE" val="PNG"/>
  <p:tag name="IGUANATEXVERSION" val="160"/>
  <p:tag name="LATEXADDIN" val="\documentclass{article}&#10;\input{D:/some__shit/Ultra_Probably_Project/pkg.tex}&#10;\pagestyle{empty}&#10;\begin{document}&#10;\centering&#10;\doublespacing&#10;$\WHITE{\!\!\!\!\!\! \text{Пока } \gamma \text{ показывает направление длинного хвоста} }$ \\&#10;&#10;$\WHITE {\text{или же направление от } \textit{моды до }  \mu } $\\&#10;&#10;$\WHITE{\rho_k = \displaystyle\sum_x (x-\mu)^3 = я уж точно не буду раскрывать скобки}$&#10;\end{document}"/>
  <p:tag name="IGUANATEXSIZE" val="60"/>
  <p:tag name="IGUANATEXCURSOR" val="404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7.4803"/>
  <p:tag name="ORIGINALWIDTH" val="676.4154"/>
  <p:tag name="OUTPUTTYPE" val="PNG"/>
  <p:tag name="IGUANATEXVERSION" val="160"/>
  <p:tag name="LATEXADDIN" val="\documentclass{article}&#10;\input{D:/some__shit/Ultra_Probably_Project/pkg.tex}&#10;\pagestyle{empty}&#10;\begin{document}&#10;\centering&#10;\doublespacing&#10;\color{white}{&#10;$\WHITE{\rho_k&lt;\infty}$\\&#10;}&#10;\end{document}"/>
  <p:tag name="IGUANATEXSIZE" val="60"/>
  <p:tag name="IGUANATEXCURSOR" val="166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10.4612"/>
  <p:tag name="ORIGINALWIDTH" val="1757.03"/>
  <p:tag name="OUTPUTTYPE" val="PNG"/>
  <p:tag name="IGUANATEXVERSION" val="160"/>
  <p:tag name="LATEXADDIN" val="\documentclass{article}&#10;\input{D:/some__shit/Ultra_Probably_Project/pkg.tex}&#10;\pagestyle{empty}&#10;\begin{document}&#10;&#10;\raggedright &#10;\onehalfspacing&#10;&#10;\WHITE{\text{\small Асимметрия} $ \gamma = \frac{\rho^3_k}{\sigma^3}$}&#10;&#10;\end{document}"/>
  <p:tag name="IGUANATEXSIZE" val="60"/>
  <p:tag name="IGUANATEXCURSOR" val="142"/>
  <p:tag name="TRANSPARENCY" val="True"/>
  <p:tag name="FILENAME" val=""/>
  <p:tag name="LATEXENGINEID" val="0"/>
  <p:tag name="TEMPFOLDER" val=".\media\temp\"/>
  <p:tag name="LATEXFORMHEIGHT" val="320"/>
  <p:tag name="LATEXFORMWIDTH" val="503.2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96.9254"/>
  <p:tag name="ORIGINALWIDTH" val="1397.075"/>
  <p:tag name="OUTPUTTYPE" val="PNG"/>
  <p:tag name="IGUANATEXVERSION" val="160"/>
  <p:tag name="LATEXADDIN" val="\documentclass{article}&#10;\input{D:/some__shit/Ultra_Probably_Project/pkg.tex}&#10;\pagestyle{empty}&#10;\begin{document}&#10;\centering&#10;\doublespacing&#10;\color{white}{&#10;$\WHITE{\text{Всем итак уже}}$\\&#10;$\WHITE{\text{все равно}}$\\&#10;}&#10;\end{document}"/>
  <p:tag name="IGUANATEXSIZE" val="60"/>
  <p:tag name="IGUANATEXCURSOR" val="180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.9809"/>
  <p:tag name="ORIGINALWIDTH" val="964.3795"/>
  <p:tag name="OUTPUTTYPE" val="PNG"/>
  <p:tag name="IGUANATEXVERSION" val="160"/>
  <p:tag name="LATEXADDIN" val="\documentclass{article}&#10;\input{D:/some__shit/Ultra_Probably_Project/pkg.tex}&#10;\pagestyle{empty}&#10;\begin{document}&#10;\centering&#10;&#10;\color{white}{&#10;$\text{Я УСТАЛ}$&#10;}&#10;\end{document}"/>
  <p:tag name="IGUANATEXSIZE" val="60"/>
  <p:tag name="IGUANATEXCURSOR" val="153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5.6918"/>
  <p:tag name="ORIGINALWIDTH" val="1835.77"/>
  <p:tag name="OUTPUTTYPE" val="PNG"/>
  <p:tag name="IGUANATEXVERSION" val="160"/>
  <p:tag name="LATEXADDIN" val="\documentclass{article}&#10;\input{D:/some__shit/Ultra_Probably_Project/pkg.tex}&#10;\pagestyle{empty}&#10;\begin{document}&#10;\centering&#10;&#10;\color{white}{&#10;По определению: \\&#10;$F_n(x) = \int_{-\infty}^x f(t)\; \mathrm{d}t $&#10;}&#10;\end{document}"/>
  <p:tag name="IGUANATEXSIZE" val="60"/>
  <p:tag name="IGUANATEXCURSOR" val="190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79.94"/>
  <p:tag name="ORIGINALWIDTH" val="2119.985"/>
  <p:tag name="OUTPUTTYPE" val="PNG"/>
  <p:tag name="IGUANATEXVERSION" val="160"/>
  <p:tag name="LATEXADDIN" val="\documentclass{article}&#10;\input{D:/some__shit/Ultra_Probably_Project/pkg.tex}&#10;\pagestyle{empty}&#10;\begin{document}&#10;\centering&#10;&#10;\color{white}{&#10;$|F_n(x) - \Phi(x)| \leq \displaystyle\frac{C\rho}{\sigma^3 \sqrt{n}} $&#10;}&#10;\end{document}"/>
  <p:tag name="IGUANATEXSIZE" val="60"/>
  <p:tag name="IGUANATEXCURSOR" val="177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629.1713"/>
  <p:tag name="OUTPUTTYPE" val="PNG"/>
  <p:tag name="IGUANATEXVERSION" val="160"/>
  <p:tag name="LATEXADDIN" val="\documentclass{article}&#10;\input{D:/some__shit/Ultra_Probably_Project/pkg.tex}&#10;\pagestyle{empty}&#10;\begin{document}&#10;\centering&#10;&#10;\color{white}{&#10;$F_n(X)$.&#10;}&#10;\end{document}"/>
  <p:tag name="IGUANATEXSIZE" val="60"/>
  <p:tag name="IGUANATEXCURSOR" val="148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573.303"/>
  <p:tag name="OUTPUTTYPE" val="PNG"/>
  <p:tag name="IGUANATEXVERSION" val="160"/>
  <p:tag name="LATEXADDIN" val="\documentclass{article}&#10;\input{D:/some__shit/Ultra_Probably_Project/pkg.tex}&#10;\pagestyle{empty}&#10;\begin{document}&#10;&#10;$\WHITE{ \{1,2,3\} \ast \{4,5,6\} }$&#10;&#10;\end{document}"/>
  <p:tag name="IGUANATEXSIZE" val="60"/>
  <p:tag name="IGUANATEXCURSOR" val="146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.4739"/>
  <p:tag name="ORIGINALWIDTH" val="170.2287"/>
  <p:tag name="OUTPUTTYPE" val="PNG"/>
  <p:tag name="IGUANATEXVERSION" val="160"/>
  <p:tag name="LATEXADDIN" val="\documentclass{article}&#10;\input{D:/some__shit/Ultra_Probably_Project/pkg.tex}&#10;\pagestyle{empty}&#10;\begin{document}&#10;&#10;$\WHITE{\left[\YELLOWD{\ast}\right]}$&#10;&#10;\end{document}"/>
  <p:tag name="IGUANATEXSIZE" val="60"/>
  <p:tag name="IGUANATEXCURSOR" val="147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.2317"/>
  <p:tag name="ORIGINALWIDTH" val="1052.119"/>
  <p:tag name="OUTPUTTYPE" val="PNG"/>
  <p:tag name="IGUANATEXVERSION" val="160"/>
  <p:tag name="LATEXADDIN" val="\documentclass{article}&#10;\input{D:/some__shit/Ultra_Probably_Project/pkg.tex}&#10;\pagestyle{empty}&#10;\begin{document}&#10;&#10;$\WHITE{a \ast b = b \ast a}$&#10;&#10;\end{document}"/>
  <p:tag name="IGUANATEXSIZE" val="60"/>
  <p:tag name="IGUANATEXCURSOR" val="140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56.6929"/>
  <p:tag name="ORIGINALWIDTH" val="1041.62"/>
  <p:tag name="OUTPUTTYPE" val="PNG"/>
  <p:tag name="IGUANATEXVERSION" val="160"/>
  <p:tag name="LATEXADDIN" val="\documentclass{article}&#10;\input{D:/some__shit/Ultra_Probably_Project/pkg.tex}&#10;\pagestyle{empty}&#10;\begin{document}&#10;&#10;$\WHITE{a \ast (b \ast c) =} \\&#10;\WHITE{ \phantom{123} (a \ast b) \ast c}$&#10;&#10;\end{document}"/>
  <p:tag name="IGUANATEXSIZE" val="60"/>
  <p:tag name="IGUANATEXCURSOR" val="165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.1972"/>
  <p:tag name="ORIGINALWIDTH" val="1099.363"/>
  <p:tag name="OUTPUTTYPE" val="PNG"/>
  <p:tag name="IGUANATEXVERSION" val="160"/>
  <p:tag name="LATEXADDIN" val="\documentclass{article}&#10;\input{D:/some__shit/Ultra_Probably_Project/pkg.tex}&#10;\pagestyle{empty}&#10;\begin{document}&#10;&#10;$\WHITE{(a+b) \ast c = } \\&#10;\WHITE{\phantom{123} a \ast c + b \ast c}$&#10;&#10;\end{document}"/>
  <p:tag name="IGUANATEXSIZE" val="60"/>
  <p:tag name="IGUANATEXCURSOR" val="199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.4739"/>
  <p:tag name="ORIGINALWIDTH" val="170.2287"/>
  <p:tag name="OUTPUTTYPE" val="PNG"/>
  <p:tag name="IGUANATEXVERSION" val="160"/>
  <p:tag name="LATEXADDIN" val="\documentclass{article}&#10;\input{D:/some__shit/Ultra_Probably_Project/pkg.tex}&#10;\pagestyle{empty}&#10;\begin{document}&#10;&#10;$\WHITE{\left[\YELLOWD{\ast}\right]}$&#10;&#10;\end{document}"/>
  <p:tag name="IGUANATEXSIZE" val="60"/>
  <p:tag name="IGUANATEXCURSOR" val="147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10.1613"/>
  <p:tag name="ORIGINALWIDTH" val="2056.243"/>
  <p:tag name="OUTPUTTYPE" val="PNG"/>
  <p:tag name="IGUANATEXVERSION" val="160"/>
  <p:tag name="LATEXADDIN" val="\documentclass{article}&#10;\input{D:/some__shit/Ultra_Probably_Project/pkg.tex}&#10;\pagestyle{empty}&#10;\begin{document}&#10;&#10;$\WHITE{ A = \{a_1, a_2, a_3, a_4, a_5\} ;} \\&#10;\WHITE{\phantom{123456} A \&gt; \underbrace{\ast A \ast \cdots \ast A \&gt;}_{\text{$121$ раз}} }$&#10;&#10;\end{document}"/>
  <p:tag name="IGUANATEXSIZE" val="36"/>
  <p:tag name="IGUANATEXCURSOR" val="189"/>
  <p:tag name="TRANSPARENCY" val="True"/>
  <p:tag name="FILENAME" val=""/>
  <p:tag name="LATEXENGINEID" val="0"/>
  <p:tag name="TEMPFOLDER" val=".\media\te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12644</TotalTime>
  <Words>522</Words>
  <Application>Microsoft Office PowerPoint</Application>
  <PresentationFormat>Широкоэкранный</PresentationFormat>
  <Paragraphs>76</Paragraphs>
  <Slides>20</Slides>
  <Notes>0</Notes>
  <HiddenSlides>0</HiddenSlides>
  <MMClips>7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Юра</dc:creator>
  <cp:lastModifiedBy>Юра</cp:lastModifiedBy>
  <cp:revision>175</cp:revision>
  <dcterms:created xsi:type="dcterms:W3CDTF">2023-11-01T05:41:05Z</dcterms:created>
  <dcterms:modified xsi:type="dcterms:W3CDTF">2023-12-05T13:45:41Z</dcterms:modified>
</cp:coreProperties>
</file>